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notesMasterIdLst>
    <p:notesMasterId r:id="rId9"/>
  </p:notesMasterIdLst>
  <p:handoutMasterIdLst>
    <p:handoutMasterId r:id="rId10"/>
  </p:handoutMasterIdLst>
  <p:sldIdLst>
    <p:sldId id="256" r:id="rId2"/>
    <p:sldId id="260" r:id="rId3"/>
    <p:sldId id="258" r:id="rId4"/>
    <p:sldId id="259" r:id="rId5"/>
    <p:sldId id="261" r:id="rId6"/>
    <p:sldId id="262" r:id="rId7"/>
    <p:sldId id="263" r:id="rId8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BA73AC-B22B-2540-8068-8461B7ADD917}" v="932" dt="2024-04-27T19:51:15.3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93" d="100"/>
          <a:sy n="93" d="100"/>
        </p:scale>
        <p:origin x="9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420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47F3E61-98BD-4354-BB9F-C6456BC9A7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2A231F2-BD73-4B79-98DA-B1807B7AB3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A6738-220D-4BE6-8054-F18933FD2BB1}" type="datetimeFigureOut">
              <a:rPr lang="pt-BR" smtClean="0"/>
              <a:t>27/04/2024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102B2C-402B-4232-9FA9-CB3D38CA6A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159C612-421D-46E2-AC6B-201A52072E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4232E-31B8-4758-861E-6AB08A1991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94200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D6635-B280-4AD1-81C3-6C4578F12251}" type="datetimeFigureOut">
              <a:rPr lang="pt-BR" noProof="0" smtClean="0"/>
              <a:t>27/04/2024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EA591-159E-4106-B555-B2FFDB7F9B8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22541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EA591-159E-4106-B555-B2FFDB7F9B8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5310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584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407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135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986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425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645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265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360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877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438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542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28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686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302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07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438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399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58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59C2C63-D709-4949-9465-29A52CBED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FD2038-15D6-4003-8350-AFEC394E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920" y="1399880"/>
            <a:ext cx="7808159" cy="4103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F519C2-F6BE-41BE-A50E-54B98359C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767AD93-AD3E-4C62-97D5-E54E14B2E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37" name="Rounded Rectangle 17">
              <a:extLst>
                <a:ext uri="{FF2B5EF4-FFF2-40B4-BE49-F238E27FC236}">
                  <a16:creationId xmlns:a16="http://schemas.microsoft.com/office/drawing/2014/main" id="{AA443E8D-EC07-4B8F-B370-2A1153F350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41F0AA1-D12D-4FDB-BF66-D9398ED93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39" name="Rounded Rectangle 20">
              <a:extLst>
                <a:ext uri="{FF2B5EF4-FFF2-40B4-BE49-F238E27FC236}">
                  <a16:creationId xmlns:a16="http://schemas.microsoft.com/office/drawing/2014/main" id="{E2B949DE-0178-4942-80DE-811C1AA4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84AA86D-EAE1-4E3F-A54C-7F1E390B6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5000">
                <a:solidFill>
                  <a:schemeClr val="bg1"/>
                </a:solidFill>
              </a:rPr>
              <a:t>A história dos cursos de estatística no Brasil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1600">
                <a:solidFill>
                  <a:schemeClr val="bg1"/>
                </a:solidFill>
              </a:rPr>
              <a:t>Anna Maria Scofano</a:t>
            </a:r>
            <a:br>
              <a:rPr lang="pt-BR" sz="1600">
                <a:solidFill>
                  <a:schemeClr val="bg1"/>
                </a:solidFill>
              </a:rPr>
            </a:br>
            <a:r>
              <a:rPr lang="pt-BR" sz="1600">
                <a:solidFill>
                  <a:schemeClr val="bg1"/>
                </a:solidFill>
              </a:rPr>
              <a:t>Bernardo Monteiro Rocha</a:t>
            </a:r>
            <a:br>
              <a:rPr lang="pt-BR" sz="1600">
                <a:solidFill>
                  <a:schemeClr val="bg1"/>
                </a:solidFill>
              </a:rPr>
            </a:br>
            <a:r>
              <a:rPr lang="pt-BR" sz="1600">
                <a:solidFill>
                  <a:schemeClr val="bg1"/>
                </a:solidFill>
              </a:rPr>
              <a:t>Fernando Chahine Barros</a:t>
            </a:r>
            <a:br>
              <a:rPr lang="pt-BR" sz="1600">
                <a:solidFill>
                  <a:schemeClr val="bg1"/>
                </a:solidFill>
              </a:rPr>
            </a:br>
            <a:r>
              <a:rPr lang="pt-BR" sz="1600">
                <a:solidFill>
                  <a:schemeClr val="bg1"/>
                </a:solidFill>
              </a:rPr>
              <a:t>Rodrigo Ferreira Freire de Souza</a:t>
            </a:r>
            <a:br>
              <a:rPr lang="pt-BR" sz="1600">
                <a:solidFill>
                  <a:schemeClr val="bg1"/>
                </a:solidFill>
              </a:rPr>
            </a:br>
            <a:r>
              <a:rPr lang="pt-BR" sz="1600">
                <a:solidFill>
                  <a:schemeClr val="bg1"/>
                </a:solidFill>
              </a:rPr>
              <a:t>Viviane Bastos de Oliveira Moura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772CE55-4C36-44F1-A9BD-379BEB843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371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A6694C6-5EB2-139C-667C-D1F5829F0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874808"/>
            <a:ext cx="3660056" cy="1325373"/>
          </a:xfrm>
        </p:spPr>
        <p:txBody>
          <a:bodyPr anchor="b">
            <a:normAutofit/>
          </a:bodyPr>
          <a:lstStyle/>
          <a:p>
            <a:r>
              <a:rPr lang="pt-BR" dirty="0"/>
              <a:t>Introdução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4805AC-4221-7AC7-7465-CB530229C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marL="342900" indent="-342900" algn="ctr">
              <a:buFont typeface="Wingdings"/>
              <a:buChar char="Ø"/>
            </a:pPr>
            <a:endParaRPr lang="pt-BR" sz="1600"/>
          </a:p>
          <a:p>
            <a:pPr marL="342900" indent="-342900" algn="ctr">
              <a:buSzPct val="114999"/>
              <a:buFont typeface="Wingdings"/>
              <a:buChar char="Ø"/>
            </a:pPr>
            <a:r>
              <a:rPr lang="pt-BR" dirty="0"/>
              <a:t>Falta de visibilidade;</a:t>
            </a:r>
          </a:p>
          <a:p>
            <a:pPr marL="342900" indent="-342900" algn="ctr">
              <a:buSzPct val="114999"/>
              <a:buFont typeface="Wingdings"/>
              <a:buChar char="Ø"/>
            </a:pPr>
            <a:endParaRPr lang="pt-BR" dirty="0"/>
          </a:p>
          <a:p>
            <a:pPr marL="342900" indent="-342900" algn="ctr">
              <a:buSzPct val="114999"/>
              <a:buFont typeface="Wingdings"/>
              <a:buChar char="Ø"/>
            </a:pPr>
            <a:r>
              <a:rPr lang="pt-BR" dirty="0"/>
              <a:t>Contexto histórico;</a:t>
            </a:r>
          </a:p>
          <a:p>
            <a:pPr marL="342900" indent="-342900" algn="ctr">
              <a:buSzPct val="114999"/>
              <a:buFont typeface="Wingdings"/>
              <a:buChar char="Ø"/>
            </a:pPr>
            <a:endParaRPr lang="pt-BR" dirty="0"/>
          </a:p>
          <a:p>
            <a:pPr marL="342900" indent="-342900" algn="ctr">
              <a:buSzPct val="114999"/>
              <a:buFont typeface="Wingdings"/>
              <a:buChar char="Ø"/>
            </a:pPr>
            <a:r>
              <a:rPr lang="pt-BR" dirty="0"/>
              <a:t>Contexto Atual.</a:t>
            </a:r>
          </a:p>
          <a:p>
            <a:pPr marL="342900" indent="-342900" algn="ctr">
              <a:buSzPct val="114999"/>
              <a:buFont typeface="Wingdings"/>
              <a:buChar char="Ø"/>
            </a:pPr>
            <a:endParaRPr lang="pt-BR" sz="1600"/>
          </a:p>
        </p:txBody>
      </p:sp>
      <p:pic>
        <p:nvPicPr>
          <p:cNvPr id="4" name="Imagem 3" descr="Documentos na mesa">
            <a:extLst>
              <a:ext uri="{FF2B5EF4-FFF2-40B4-BE49-F238E27FC236}">
                <a16:creationId xmlns:a16="http://schemas.microsoft.com/office/drawing/2014/main" id="{12AD013B-B76F-0B7B-522F-FA4493A48B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1" r="24758" b="2"/>
          <a:stretch/>
        </p:blipFill>
        <p:spPr>
          <a:xfrm>
            <a:off x="5418668" y="982131"/>
            <a:ext cx="5469466" cy="489373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955576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18A9C6C-8FD9-1B43-F047-760EB9ADA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Autofit/>
          </a:bodyPr>
          <a:lstStyle/>
          <a:p>
            <a:r>
              <a:rPr lang="pt-BR" dirty="0"/>
              <a:t>Falta de visibilidade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3CC53C-C1D9-2591-2FD8-6CE61CB4D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 fontScale="92500" lnSpcReduction="20000"/>
          </a:bodyPr>
          <a:lstStyle/>
          <a:p>
            <a:pPr marL="342900" indent="-342900" algn="ctr">
              <a:buFont typeface="Wingdings"/>
              <a:buChar char="Ø"/>
            </a:pPr>
            <a:endParaRPr lang="pt-BR" dirty="0"/>
          </a:p>
          <a:p>
            <a:pPr marL="342900" indent="-342900" algn="ctr">
              <a:buSzPct val="114999"/>
              <a:buFont typeface="Wingdings"/>
              <a:buChar char="Ø"/>
            </a:pPr>
            <a:r>
              <a:rPr lang="pt-BR" dirty="0"/>
              <a:t>Mesmo tendo 70 anos de tradição a ENCE segue tendo pouca visibilidade  em relação à sua importância;</a:t>
            </a:r>
          </a:p>
          <a:p>
            <a:pPr marL="0" indent="0" algn="ctr">
              <a:buSzPct val="114999"/>
              <a:buNone/>
            </a:pPr>
            <a:endParaRPr lang="pt-BR" dirty="0"/>
          </a:p>
          <a:p>
            <a:pPr marL="342900" indent="-342900" algn="ctr">
              <a:buSzPct val="114999"/>
              <a:buFont typeface="Wingdings"/>
              <a:buChar char="Ø"/>
            </a:pPr>
            <a:r>
              <a:rPr lang="pt-BR" dirty="0"/>
              <a:t>A estatística é um dos cursos de maior versatilidade na hora de se encaixar no mercado de trabalho.</a:t>
            </a:r>
          </a:p>
          <a:p>
            <a:pPr marL="0" indent="0" algn="ctr">
              <a:buSzPct val="114999"/>
              <a:buNone/>
            </a:pPr>
            <a:endParaRPr lang="pt-BR" sz="1600"/>
          </a:p>
          <a:p>
            <a:pPr marL="342900" indent="-342900" algn="ctr">
              <a:buSzPct val="114999"/>
              <a:buFont typeface="Wingdings"/>
              <a:buChar char="Ø"/>
            </a:pPr>
            <a:endParaRPr lang="pt-BR" sz="1600"/>
          </a:p>
          <a:p>
            <a:pPr marL="342900" indent="-342900" algn="ctr">
              <a:buSzPct val="114999"/>
              <a:buFont typeface="Wingdings"/>
              <a:buChar char="Ø"/>
            </a:pPr>
            <a:endParaRPr lang="pt-BR" sz="1600"/>
          </a:p>
        </p:txBody>
      </p:sp>
      <p:pic>
        <p:nvPicPr>
          <p:cNvPr id="4" name="Imagem 3" descr="3D graph graphic">
            <a:extLst>
              <a:ext uri="{FF2B5EF4-FFF2-40B4-BE49-F238E27FC236}">
                <a16:creationId xmlns:a16="http://schemas.microsoft.com/office/drawing/2014/main" id="{5F794A7F-9EA2-1F56-AC9F-E1AD3B9B45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0" r="7029" b="2"/>
          <a:stretch/>
        </p:blipFill>
        <p:spPr>
          <a:xfrm>
            <a:off x="5418668" y="982131"/>
            <a:ext cx="5469466" cy="489373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818120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18CE36A-FF4F-8244-D8F5-B127490B8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Autofit/>
          </a:bodyPr>
          <a:lstStyle/>
          <a:p>
            <a:r>
              <a:rPr lang="pt-BR" dirty="0"/>
              <a:t>Contexto Histórico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194E29-401A-317E-9BB8-CAE9C3E94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 fontScale="92500" lnSpcReduction="10000"/>
          </a:bodyPr>
          <a:lstStyle/>
          <a:p>
            <a:pPr algn="ctr">
              <a:buFont typeface="Wingdings"/>
              <a:buChar char="Ø"/>
            </a:pPr>
            <a:endParaRPr lang="pt-BR"/>
          </a:p>
          <a:p>
            <a:pPr algn="ctr">
              <a:buSzPct val="114999"/>
              <a:buFont typeface="Wingdings"/>
              <a:buChar char="Ø"/>
            </a:pPr>
            <a:r>
              <a:rPr lang="pt-BR" dirty="0"/>
              <a:t>Quando e como surgiu o ensino da estatística?</a:t>
            </a:r>
          </a:p>
          <a:p>
            <a:pPr marL="0" indent="0" algn="ctr">
              <a:buSzPct val="114999"/>
              <a:buNone/>
            </a:pPr>
            <a:endParaRPr lang="pt-BR" dirty="0"/>
          </a:p>
          <a:p>
            <a:pPr algn="ctr">
              <a:buSzPct val="114999"/>
              <a:buFont typeface="Wingdings"/>
              <a:buChar char="Ø"/>
            </a:pPr>
            <a:r>
              <a:rPr lang="pt-BR" dirty="0"/>
              <a:t>Quando chegou ao Brasil?</a:t>
            </a:r>
          </a:p>
          <a:p>
            <a:pPr marL="0" indent="0" algn="ctr">
              <a:buSzPct val="114999"/>
              <a:buNone/>
            </a:pPr>
            <a:endParaRPr lang="pt-BR" dirty="0"/>
          </a:p>
          <a:p>
            <a:pPr algn="ctr">
              <a:buSzPct val="114999"/>
              <a:buFont typeface="Wingdings"/>
              <a:buChar char="Ø"/>
            </a:pPr>
            <a:r>
              <a:rPr lang="pt-BR" dirty="0"/>
              <a:t>Importância da ENCE no Brasil.</a:t>
            </a:r>
          </a:p>
        </p:txBody>
      </p:sp>
      <p:pic>
        <p:nvPicPr>
          <p:cNvPr id="4" name="Imagem 3" descr="Gráfico de pizza 3D">
            <a:extLst>
              <a:ext uri="{FF2B5EF4-FFF2-40B4-BE49-F238E27FC236}">
                <a16:creationId xmlns:a16="http://schemas.microsoft.com/office/drawing/2014/main" id="{26C49FDF-AA6A-FCC5-D274-29479E19E4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41" r="11158" b="2"/>
          <a:stretch/>
        </p:blipFill>
        <p:spPr>
          <a:xfrm>
            <a:off x="5418668" y="982131"/>
            <a:ext cx="5469466" cy="489373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894168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D39ECD8-0E3E-43C1-9E56-3604E9A15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B592F0F-402B-4FF5-BC6B-00A02465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EF0DA20-3B85-45BF-BA3A-BFB1E8447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777C3F1-A465-43B3-85B0-DD54F9F15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DB29FDA-E291-482E-AAF5-3E0C5C321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0024A88-E45C-43D3-B94F-346AF518B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4DB0D93-34E7-2D15-181D-C45055EA8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64" y="982132"/>
            <a:ext cx="4561069" cy="1416721"/>
          </a:xfrm>
        </p:spPr>
        <p:txBody>
          <a:bodyPr>
            <a:normAutofit/>
          </a:bodyPr>
          <a:lstStyle/>
          <a:p>
            <a:r>
              <a:rPr lang="pt-BR" sz="4000"/>
              <a:t>Contexto atual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FBD34B5-7777-4A8A-8ED2-97A4A3C27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39418" y="2400639"/>
            <a:ext cx="40233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66A2CD-4BDC-D2AA-7522-5A64707B7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5" y="2556932"/>
            <a:ext cx="4567427" cy="3318936"/>
          </a:xfrm>
        </p:spPr>
        <p:txBody>
          <a:bodyPr>
            <a:normAutofit/>
          </a:bodyPr>
          <a:lstStyle/>
          <a:p>
            <a:pPr marL="342900" indent="-342900">
              <a:buFont typeface="Wingdings"/>
              <a:buChar char="Ø"/>
            </a:pPr>
            <a:r>
              <a:rPr lang="pt-BR" dirty="0"/>
              <a:t>Distribuição do ensino da estatística;</a:t>
            </a:r>
          </a:p>
          <a:p>
            <a:pPr marL="342900" indent="-342900">
              <a:buSzPct val="114999"/>
              <a:buFont typeface="Wingdings"/>
              <a:buChar char="Ø"/>
            </a:pPr>
            <a:r>
              <a:rPr lang="pt-BR" dirty="0"/>
              <a:t>Evasão nos cursos superiores de estatística;</a:t>
            </a:r>
          </a:p>
          <a:p>
            <a:pPr marL="342900" indent="-342900">
              <a:buSzPct val="114999"/>
              <a:buFont typeface="Wingdings"/>
              <a:buChar char="Ø"/>
            </a:pPr>
            <a:r>
              <a:rPr lang="pt-BR" dirty="0"/>
              <a:t>Lentidão no crescimento do número de instituições que ofertam estatística.</a:t>
            </a:r>
          </a:p>
        </p:txBody>
      </p:sp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5A75E9E1-8D11-EBA7-1994-DE31509607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2" r="12491" b="1"/>
          <a:stretch/>
        </p:blipFill>
        <p:spPr>
          <a:xfrm>
            <a:off x="6093447" y="821175"/>
            <a:ext cx="2584054" cy="2494531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18F8D27-BFDB-4BF9-A512-FF930275B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5486" y="821175"/>
            <a:ext cx="2510350" cy="24945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Mapa&#10;&#10;Descrição gerada automaticamente">
            <a:extLst>
              <a:ext uri="{FF2B5EF4-FFF2-40B4-BE49-F238E27FC236}">
                <a16:creationId xmlns:a16="http://schemas.microsoft.com/office/drawing/2014/main" id="{366CA803-E2EA-0C57-063A-A7E0008BC9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" b="13552"/>
          <a:stretch/>
        </p:blipFill>
        <p:spPr>
          <a:xfrm>
            <a:off x="8855486" y="821175"/>
            <a:ext cx="2510350" cy="2494531"/>
          </a:xfrm>
          <a:prstGeom prst="rect">
            <a:avLst/>
          </a:prstGeom>
        </p:spPr>
      </p:pic>
      <p:pic>
        <p:nvPicPr>
          <p:cNvPr id="4" name="Imagem 3" descr="Linha do tempo&#10;&#10;Descrição gerada automaticamente">
            <a:extLst>
              <a:ext uri="{FF2B5EF4-FFF2-40B4-BE49-F238E27FC236}">
                <a16:creationId xmlns:a16="http://schemas.microsoft.com/office/drawing/2014/main" id="{FB8E9A12-7124-3CC7-DB8D-6294501A96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9160" r="-2" b="-2"/>
          <a:stretch/>
        </p:blipFill>
        <p:spPr>
          <a:xfrm>
            <a:off x="6093448" y="3453833"/>
            <a:ext cx="5264080" cy="247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94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41E01A5-23C3-5349-8642-6298D1084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52" y="-112572"/>
            <a:ext cx="4094017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262626"/>
                </a:solidFill>
              </a:rPr>
              <a:t>Dinâmica 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D93DE8-37F8-4F40-B583-BB7EB853C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260" y="3078831"/>
            <a:ext cx="4094017" cy="16796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Aponte </a:t>
            </a:r>
            <a:r>
              <a:rPr lang="en-US" kern="1200" cap="none" dirty="0" err="1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sua</a:t>
            </a:r>
            <a:r>
              <a:rPr lang="en-US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kern="1200" cap="none" dirty="0" err="1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câmera</a:t>
            </a:r>
            <a:r>
              <a:rPr lang="en-US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para o QR Code </a:t>
            </a:r>
            <a:r>
              <a:rPr lang="en-US" dirty="0" err="1">
                <a:solidFill>
                  <a:srgbClr val="000000"/>
                </a:solidFill>
              </a:rPr>
              <a:t>ao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lado</a:t>
            </a:r>
            <a:r>
              <a:rPr lang="en-US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</p:txBody>
      </p:sp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424CB6ED-1CEC-9635-1764-695E3AFEB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6533" y="982131"/>
            <a:ext cx="4893735" cy="489373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331021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2240AC4-A3FF-2236-7339-893C216C3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8" y="982132"/>
            <a:ext cx="4094017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262626"/>
                </a:solidFill>
              </a:rPr>
              <a:t>Agradecemos pela atenção!</a:t>
            </a:r>
          </a:p>
        </p:txBody>
      </p:sp>
      <p:pic>
        <p:nvPicPr>
          <p:cNvPr id="4" name="Imagem 3" descr="Quadro final de filme antigo">
            <a:extLst>
              <a:ext uri="{FF2B5EF4-FFF2-40B4-BE49-F238E27FC236}">
                <a16:creationId xmlns:a16="http://schemas.microsoft.com/office/drawing/2014/main" id="{640F8C99-4B74-42DE-C5B8-A33C826ED9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896" r="4927"/>
          <a:stretch/>
        </p:blipFill>
        <p:spPr>
          <a:xfrm>
            <a:off x="5418668" y="982131"/>
            <a:ext cx="5469466" cy="489373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987127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TC104033937[[fn=Vapor Trail]]</Template>
  <TotalTime>0</TotalTime>
  <Words>1</Words>
  <Application>Microsoft Office PowerPoint</Application>
  <PresentationFormat>Widescreen</PresentationFormat>
  <Paragraphs>1</Paragraphs>
  <Slides>7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8" baseType="lpstr">
      <vt:lpstr>Organic</vt:lpstr>
      <vt:lpstr>A história dos cursos de estatística no Brasil</vt:lpstr>
      <vt:lpstr>Introdução</vt:lpstr>
      <vt:lpstr>Falta de visibilidade</vt:lpstr>
      <vt:lpstr>Contexto Histórico</vt:lpstr>
      <vt:lpstr>Contexto atual</vt:lpstr>
      <vt:lpstr>Dinâmica </vt:lpstr>
      <vt:lpstr>Agradecemos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333</cp:revision>
  <dcterms:created xsi:type="dcterms:W3CDTF">2024-04-27T17:29:47Z</dcterms:created>
  <dcterms:modified xsi:type="dcterms:W3CDTF">2024-04-27T19:56:26Z</dcterms:modified>
</cp:coreProperties>
</file>